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716" r:id="rId2"/>
    <p:sldId id="717" r:id="rId3"/>
    <p:sldId id="721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6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D44BD-5003-44D0-A3AA-0DCBEB71D8AC}" type="datetimeFigureOut">
              <a:rPr lang="ru-RU" smtClean="0"/>
              <a:t>15.09.2025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1D53B-8362-46D5-B971-E31809ED75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044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CACA78-443A-4A3A-8DEA-FA015FD6C232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9166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D029918-C7F2-4D1B-B4EC-EBAACF7998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C1A9ED4-4156-4A73-903E-7A5C347D50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>
          <a:xfrm>
            <a:off x="10607846" y="367451"/>
            <a:ext cx="1098690" cy="432000"/>
          </a:xfrm>
          <a:prstGeom prst="rect">
            <a:avLst/>
          </a:prstGeom>
          <a:ln w="0">
            <a:noFill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B93BB34-7E86-46F2-B7BC-E08E9CE58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04244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BC1A9ED4-4156-4A73-903E-7A5C347D50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>
          <a:xfrm>
            <a:off x="10607846" y="367451"/>
            <a:ext cx="1098690" cy="432000"/>
          </a:xfrm>
          <a:prstGeom prst="rect">
            <a:avLst/>
          </a:prstGeom>
          <a:ln w="0">
            <a:noFill/>
          </a:ln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5EB2C56-E919-4F50-A673-7D1D370DB5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13145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59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67917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D6090EF-594C-496B-B8A7-C45096A795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39183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E21AB6-7060-4C74-AE6B-D4B6B0FC0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5" r="1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157153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80C798-15CD-40A9-BD19-14621473B3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14" r="1690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F010BE-781B-4EBC-8096-EC254B0ECEC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6119177-E16B-44A5-810A-8FDEDECE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8069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AEE7DB1-4147-461A-B7FC-07A3828F09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8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6E924D-A499-4A9E-A1CB-2913E8B617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28166" y="357291"/>
            <a:ext cx="1080000" cy="432000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E45AD9-AF41-4B0F-9EA0-575B941A5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2576" y="6504306"/>
            <a:ext cx="47942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>
                <a:solidFill>
                  <a:srgbClr val="69B3E7"/>
                </a:solidFill>
              </a:defRPr>
            </a:lvl1pPr>
          </a:lstStyle>
          <a:p>
            <a:pPr algn="ctr"/>
            <a:fld id="{7D1DD26F-FA5D-6E49-9D6E-F0596D50FBB9}" type="slidenum">
              <a:rPr lang="x-none" sz="1000" smtClean="0">
                <a:latin typeface="Montserrat" pitchFamily="2" charset="77"/>
              </a:rPr>
              <a:pPr algn="ctr"/>
              <a:t>‹#›</a:t>
            </a:fld>
            <a:endParaRPr lang="x-none" sz="10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07275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78">
          <p15:clr>
            <a:srgbClr val="FBAE40"/>
          </p15:clr>
        </p15:guide>
        <p15:guide id="2" orient="horz" pos="436">
          <p15:clr>
            <a:srgbClr val="FBAE40"/>
          </p15:clr>
        </p15:guide>
        <p15:guide id="3" pos="302">
          <p15:clr>
            <a:srgbClr val="FBAE40"/>
          </p15:clr>
        </p15:guide>
        <p15:guide id="4" orient="horz" pos="40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872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jpg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emf"/><Relationship Id="rId11" Type="http://schemas.openxmlformats.org/officeDocument/2006/relationships/image" Target="../media/image16.svg"/><Relationship Id="rId5" Type="http://schemas.openxmlformats.org/officeDocument/2006/relationships/image" Target="../media/image10.emf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4D1731-4B6D-1AAD-D841-7034032EE4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11" t="18751"/>
          <a:stretch/>
        </p:blipFill>
        <p:spPr>
          <a:xfrm>
            <a:off x="0" y="0"/>
            <a:ext cx="7423542" cy="688774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1FFC6B0-7ECE-4F28-B54E-9D8555CDC3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410" y="0"/>
            <a:ext cx="9602590" cy="6887741"/>
          </a:xfrm>
          <a:prstGeom prst="rect">
            <a:avLst/>
          </a:prstGeom>
        </p:spPr>
      </p:pic>
      <p:sp>
        <p:nvSpPr>
          <p:cNvPr id="60" name="Rectangle 59">
            <a:extLst>
              <a:ext uri="{FF2B5EF4-FFF2-40B4-BE49-F238E27FC236}">
                <a16:creationId xmlns:a16="http://schemas.microsoft.com/office/drawing/2014/main" id="{1769C0AE-9F01-2944-8E6A-241FB0C73287}"/>
              </a:ext>
            </a:extLst>
          </p:cNvPr>
          <p:cNvSpPr/>
          <p:nvPr/>
        </p:nvSpPr>
        <p:spPr>
          <a:xfrm>
            <a:off x="6096000" y="1846308"/>
            <a:ext cx="5616575" cy="1938992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Профориентация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spc="-1" dirty="0">
                <a:solidFill>
                  <a:prstClr val="white"/>
                </a:solidFill>
                <a:latin typeface="Montserrat SemiBold" panose="00000700000000000000" pitchFamily="2" charset="-52"/>
              </a:rPr>
              <a:t>Маршрутизация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-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Трудоустройство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EFCA19-B387-4272-9BD1-E60D6602BCA5}"/>
              </a:ext>
            </a:extLst>
          </p:cNvPr>
          <p:cNvSpPr txBox="1"/>
          <p:nvPr/>
        </p:nvSpPr>
        <p:spPr>
          <a:xfrm>
            <a:off x="6096000" y="6234433"/>
            <a:ext cx="209044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107513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-1" normalizeH="0" baseline="0" noProof="0" dirty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ФТ Сириус, сентябрь 202</a:t>
            </a:r>
            <a:r>
              <a:rPr kumimoji="0" lang="en-US" sz="1200" b="0" i="0" u="none" strike="noStrike" kern="1200" cap="none" spc="-1" normalizeH="0" baseline="0" noProof="0" dirty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5</a:t>
            </a:r>
            <a:endParaRPr kumimoji="0" lang="ru-RU" sz="1200" b="0" i="0" u="none" strike="noStrike" kern="1200" cap="none" spc="-1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0869DA-22D1-4252-A13E-8AED58CC56C2}"/>
              </a:ext>
            </a:extLst>
          </p:cNvPr>
          <p:cNvSpPr txBox="1"/>
          <p:nvPr/>
        </p:nvSpPr>
        <p:spPr>
          <a:xfrm>
            <a:off x="6096000" y="4417798"/>
            <a:ext cx="3913909" cy="1502774"/>
          </a:xfrm>
          <a:prstGeom prst="rect">
            <a:avLst/>
          </a:prstGeom>
          <a:noFill/>
        </p:spPr>
        <p:txBody>
          <a:bodyPr wrap="square" lIns="0" tIns="2520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Inter" panose="020B0502030000000004" pitchFamily="34" charset="0"/>
                <a:cs typeface="+mn-cs"/>
              </a:rPr>
              <a:t>Яна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Inter" panose="020B0502030000000004" pitchFamily="34" charset="0"/>
                <a:cs typeface="+mn-cs"/>
              </a:rPr>
              <a:t>Васюцкая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Inter" panose="020B0502030000000004" pitchFamily="34" charset="0"/>
                <a:cs typeface="+mn-cs"/>
              </a:rPr>
              <a:t> (Псковская область)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SemiBold" panose="00000700000000000000" pitchFamily="2" charset="-52"/>
              <a:ea typeface="Inter" panose="020B05020300000000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Inter" panose="020B0502030000000004" pitchFamily="34" charset="0"/>
                <a:cs typeface="+mn-cs"/>
              </a:rPr>
              <a:t>Дмитрий Глотов (Липецкая область)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dirty="0">
              <a:solidFill>
                <a:prstClr val="white"/>
              </a:solidFill>
              <a:latin typeface="Montserrat SemiBold" panose="00000700000000000000" pitchFamily="2" charset="-52"/>
              <a:ea typeface="Inter" panose="020B050203000000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SemiBold" panose="00000700000000000000" pitchFamily="2" charset="-52"/>
                <a:ea typeface="Inter" panose="020B0502030000000004" pitchFamily="34" charset="0"/>
                <a:cs typeface="+mn-cs"/>
              </a:rPr>
              <a:t>Анна Гомозова (Томская область)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Inter" panose="020B0502030000000004" pitchFamily="34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400" dirty="0">
              <a:solidFill>
                <a:prstClr val="white"/>
              </a:solidFill>
              <a:latin typeface="Montserrat" panose="00000500000000000000" pitchFamily="2" charset="-52"/>
              <a:ea typeface="Inter" panose="020B05020300000000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-52"/>
              <a:ea typeface="Inter" panose="020B0502030000000004" pitchFamily="34" charset="0"/>
              <a:cs typeface="+mn-cs"/>
            </a:endParaRPr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C3702A7E-8A54-4ACE-A634-9742C494C45C}"/>
              </a:ext>
            </a:extLst>
          </p:cNvPr>
          <p:cNvGrpSpPr/>
          <p:nvPr/>
        </p:nvGrpSpPr>
        <p:grpSpPr>
          <a:xfrm>
            <a:off x="6498661" y="600077"/>
            <a:ext cx="5213914" cy="501482"/>
            <a:chOff x="6498661" y="600077"/>
            <a:chExt cx="5213914" cy="501482"/>
          </a:xfrm>
        </p:grpSpPr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9E8DE934-86C2-4D11-BD69-58D274B8E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41240" y="691357"/>
              <a:ext cx="905832" cy="351010"/>
            </a:xfrm>
            <a:prstGeom prst="rect">
              <a:avLst/>
            </a:prstGeom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8BB9CA48-8DEA-4E2C-A399-76C50C72E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817972" y="691357"/>
              <a:ext cx="871676" cy="351010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4022A4FA-F0F7-45F5-9D3D-CD0562379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98661" y="691357"/>
              <a:ext cx="871679" cy="410202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E0365F9A-08ED-44A5-9848-847F9552D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960548" y="691358"/>
              <a:ext cx="1243366" cy="351010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2832D1CC-96B1-4A93-BCF3-FF0A126E5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1474814" y="600077"/>
              <a:ext cx="237761" cy="492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2258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457A1E9-410B-446D-B56A-1F7B83A6FF17}"/>
              </a:ext>
            </a:extLst>
          </p:cNvPr>
          <p:cNvSpPr txBox="1"/>
          <p:nvPr/>
        </p:nvSpPr>
        <p:spPr>
          <a:xfrm>
            <a:off x="370000" y="317804"/>
            <a:ext cx="90522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Calibri"/>
                <a:cs typeface="+mn-cs"/>
              </a:rPr>
              <a:t>Молодежь – драйвер экономического роста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anose="00000500000000000000" pitchFamily="2" charset="-52"/>
              <a:ea typeface="Calibri"/>
              <a:cs typeface="+mn-cs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B3EBD8-621A-4AC7-803A-8A84282E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1DD26F-FA5D-6E49-9D6E-F0596D50FBB9}" type="slidenum">
              <a:rPr kumimoji="0" lang="x-none" sz="1000" b="0" i="0" u="none" strike="noStrike" kern="1200" cap="none" spc="0" normalizeH="0" baseline="0" noProof="0">
                <a:ln>
                  <a:noFill/>
                </a:ln>
                <a:solidFill>
                  <a:srgbClr val="69B3E7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x-none" sz="1000" b="0" i="0" u="none" strike="noStrike" kern="1200" cap="none" spc="0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1" name="Полилиния 11">
            <a:extLst>
              <a:ext uri="{FF2B5EF4-FFF2-40B4-BE49-F238E27FC236}">
                <a16:creationId xmlns:a16="http://schemas.microsoft.com/office/drawing/2014/main" id="{22304CA9-F727-47C9-B084-02FB31178BE8}"/>
              </a:ext>
            </a:extLst>
          </p:cNvPr>
          <p:cNvSpPr/>
          <p:nvPr/>
        </p:nvSpPr>
        <p:spPr bwMode="auto">
          <a:xfrm>
            <a:off x="486188" y="1520825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rgbClr val="69B3E7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3DE5F55-376F-B316-3C66-BB6B8AC1CB4A}"/>
              </a:ext>
            </a:extLst>
          </p:cNvPr>
          <p:cNvSpPr/>
          <p:nvPr/>
        </p:nvSpPr>
        <p:spPr>
          <a:xfrm>
            <a:off x="6910999" y="1300765"/>
            <a:ext cx="4801577" cy="2128235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Вызовы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Низкий престиж рабочих профессий</a:t>
            </a:r>
          </a:p>
          <a:p>
            <a:pPr marL="342900" indent="-342900">
              <a:spcAft>
                <a:spcPts val="600"/>
              </a:spcAft>
              <a:buClr>
                <a:srgbClr val="004899"/>
              </a:buClr>
              <a:buFontTx/>
              <a:buAutoNum type="arabicPeriod"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Бережное отношение к здоровью, в том числе ментальному у молодежи</a:t>
            </a:r>
          </a:p>
          <a:p>
            <a:pPr marL="342900" lvl="0" indent="-342900">
              <a:spcAft>
                <a:spcPts val="600"/>
              </a:spcAft>
              <a:buClr>
                <a:srgbClr val="004899"/>
              </a:buClr>
              <a:buAutoNum type="arabicPeriod"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Потребность в гибких формах занятости</a:t>
            </a:r>
          </a:p>
          <a:p>
            <a:pPr marL="342900" indent="-342900">
              <a:spcAft>
                <a:spcPts val="600"/>
              </a:spcAft>
              <a:buClr>
                <a:srgbClr val="004899"/>
              </a:buClr>
              <a:buFontTx/>
              <a:buAutoNum type="arabicPeriod"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Клиповое мышление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FAF52D3A-9A17-DE88-16EF-57794E19EFAE}"/>
              </a:ext>
            </a:extLst>
          </p:cNvPr>
          <p:cNvSpPr/>
          <p:nvPr/>
        </p:nvSpPr>
        <p:spPr>
          <a:xfrm>
            <a:off x="1617359" y="1300765"/>
            <a:ext cx="4801577" cy="2128235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Тренды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Популяризация рабочих профессий</a:t>
            </a:r>
          </a:p>
          <a:p>
            <a:pPr marL="342900" indent="-342900">
              <a:spcAft>
                <a:spcPts val="600"/>
              </a:spcAft>
              <a:buClr>
                <a:srgbClr val="004899"/>
              </a:buClr>
              <a:buFontTx/>
              <a:buAutoNum type="arabicPeriod"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Ухудшение ментального здоровья</a:t>
            </a:r>
          </a:p>
          <a:p>
            <a:pPr marL="342900" indent="-342900">
              <a:spcAft>
                <a:spcPts val="600"/>
              </a:spcAft>
              <a:buClr>
                <a:srgbClr val="004899"/>
              </a:buClr>
              <a:buFontTx/>
              <a:buAutoNum type="arabicPeriod"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Высокий спрос на платформенную</a:t>
            </a:r>
            <a:r>
              <a:rPr lang="en-US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/</a:t>
            </a: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гибкую занятость</a:t>
            </a:r>
          </a:p>
          <a:p>
            <a:pPr marL="342900" lvl="0" indent="-342900">
              <a:spcAft>
                <a:spcPts val="600"/>
              </a:spcAft>
              <a:buClr>
                <a:srgbClr val="004899"/>
              </a:buClr>
              <a:buAutoNum type="arabicPeriod"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Формирование позитивного информационного поля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FEB3F77-73FB-6690-2AF7-8DC088C2E623}"/>
              </a:ext>
            </a:extLst>
          </p:cNvPr>
          <p:cNvSpPr/>
          <p:nvPr/>
        </p:nvSpPr>
        <p:spPr>
          <a:xfrm>
            <a:off x="1617359" y="3705589"/>
            <a:ext cx="10095217" cy="2834607"/>
          </a:xfrm>
          <a:prstGeom prst="roundRect">
            <a:avLst>
              <a:gd name="adj" fmla="val 2094"/>
            </a:avLst>
          </a:prstGeom>
          <a:solidFill>
            <a:schemeClr val="bg1"/>
          </a:solidFill>
          <a:ln>
            <a:noFill/>
          </a:ln>
          <a:effectLst>
            <a:outerShdw blurRad="127000" dist="38100" dir="5400000" algn="t" rotWithShape="0">
              <a:srgbClr val="004899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144000" rIns="144000" bIns="144000" rtlCol="0" anchor="t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4899"/>
              </a:buClr>
              <a:buSzTx/>
              <a:buFontTx/>
              <a:buNone/>
              <a:tabLst/>
              <a:defRPr/>
            </a:pPr>
            <a:r>
              <a:rPr lang="ru-RU" kern="0" dirty="0">
                <a:solidFill>
                  <a:srgbClr val="004899"/>
                </a:solidFill>
                <a:latin typeface="Montserrat SemiBold" panose="00000700000000000000" pitchFamily="2" charset="-52"/>
              </a:rPr>
              <a:t>Образ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+mn-ea"/>
                <a:cs typeface="+mn-cs"/>
              </a:rPr>
              <a:t> будущего Кадрового центра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Сбалансированная профориентация; привлечение специалистов с новыми компетенциями (психологи, </a:t>
            </a:r>
            <a:r>
              <a:rPr lang="ru-RU" sz="1400" kern="0" dirty="0" err="1">
                <a:solidFill>
                  <a:prstClr val="black"/>
                </a:solidFill>
                <a:latin typeface="Montserrat" panose="00000500000000000000" pitchFamily="2" charset="-52"/>
              </a:rPr>
              <a:t>талантологи</a:t>
            </a: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, аналитики) для работы с молодежью; рабочие группы, клубы, межведомственные комиссии;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Личностно-ориентированный принцип работы; формирование службы психологов, подбор активных и молодых людей для работы с молодежью; молодежное сообщество, образовательные организации, студенческие отряды;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Принципы маркетинга; бизнес-тренеры, маркетологи, </a:t>
            </a:r>
            <a:r>
              <a:rPr lang="en-US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HR</a:t>
            </a: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; работодатели, родители, образование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r>
              <a:rPr lang="ru-RU" sz="1400" kern="0" dirty="0">
                <a:solidFill>
                  <a:prstClr val="black"/>
                </a:solidFill>
                <a:latin typeface="Montserrat" panose="00000500000000000000" pitchFamily="2" charset="-52"/>
              </a:rPr>
              <a:t>Клиентоориентированность; привлечение наставников, коучей в процесс оказания услуг; родители, фокус-группы, большие родительские собрания, уроки трудовой грамотности.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4899"/>
              </a:buClr>
              <a:buSzTx/>
              <a:buAutoNum type="arabicPeriod"/>
              <a:tabLst/>
              <a:defRPr/>
            </a:pPr>
            <a:endParaRPr lang="ru-RU" sz="1400" kern="0" dirty="0">
              <a:solidFill>
                <a:prstClr val="black"/>
              </a:solidFill>
              <a:latin typeface="Montserrat" panose="00000500000000000000" pitchFamily="2" charset="-52"/>
            </a:endParaRPr>
          </a:p>
        </p:txBody>
      </p:sp>
      <p:sp>
        <p:nvSpPr>
          <p:cNvPr id="5" name="Полилиния 11">
            <a:extLst>
              <a:ext uri="{FF2B5EF4-FFF2-40B4-BE49-F238E27FC236}">
                <a16:creationId xmlns:a16="http://schemas.microsoft.com/office/drawing/2014/main" id="{670A7F12-44F0-F526-3370-A126794C7B0B}"/>
              </a:ext>
            </a:extLst>
          </p:cNvPr>
          <p:cNvSpPr/>
          <p:nvPr/>
        </p:nvSpPr>
        <p:spPr bwMode="auto">
          <a:xfrm>
            <a:off x="486188" y="4675978"/>
            <a:ext cx="810336" cy="954107"/>
          </a:xfrm>
          <a:custGeom>
            <a:avLst/>
            <a:gdLst>
              <a:gd name="connsiteX0" fmla="*/ 0 w 3322929"/>
              <a:gd name="connsiteY0" fmla="*/ 175414 h 3912490"/>
              <a:gd name="connsiteX1" fmla="*/ 0 w 3322929"/>
              <a:gd name="connsiteY1" fmla="*/ 3736690 h 3912490"/>
              <a:gd name="connsiteX2" fmla="*/ 175782 w 3322929"/>
              <a:gd name="connsiteY2" fmla="*/ 3912491 h 3912490"/>
              <a:gd name="connsiteX3" fmla="*/ 266845 w 3322929"/>
              <a:gd name="connsiteY3" fmla="*/ 3887399 h 3912490"/>
              <a:gd name="connsiteX4" fmla="*/ 3237360 w 3322929"/>
              <a:gd name="connsiteY4" fmla="*/ 2105316 h 3912490"/>
              <a:gd name="connsiteX5" fmla="*/ 3297835 w 3322929"/>
              <a:gd name="connsiteY5" fmla="*/ 1864574 h 3912490"/>
              <a:gd name="connsiteX6" fmla="*/ 3237360 w 3322929"/>
              <a:gd name="connsiteY6" fmla="*/ 1804311 h 3912490"/>
              <a:gd name="connsiteX7" fmla="*/ 266845 w 3322929"/>
              <a:gd name="connsiteY7" fmla="*/ 25118 h 3912490"/>
              <a:gd name="connsiteX8" fmla="*/ 25180 w 3322929"/>
              <a:gd name="connsiteY8" fmla="*/ 85084 h 3912490"/>
              <a:gd name="connsiteX9" fmla="*/ 0 w 3322929"/>
              <a:gd name="connsiteY9" fmla="*/ 175414 h 3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2929" h="3912490" extrusionOk="0">
                <a:moveTo>
                  <a:pt x="0" y="175414"/>
                </a:moveTo>
                <a:lnTo>
                  <a:pt x="0" y="3736690"/>
                </a:lnTo>
                <a:cubicBezTo>
                  <a:pt x="-176" y="3833606"/>
                  <a:pt x="78524" y="3912313"/>
                  <a:pt x="175782" y="3912491"/>
                </a:cubicBezTo>
                <a:cubicBezTo>
                  <a:pt x="207863" y="3912548"/>
                  <a:pt x="239351" y="3903873"/>
                  <a:pt x="266845" y="3887399"/>
                </a:cubicBezTo>
                <a:lnTo>
                  <a:pt x="3237360" y="2105316"/>
                </a:lnTo>
                <a:cubicBezTo>
                  <a:pt x="3320774" y="2055479"/>
                  <a:pt x="3347848" y="1947695"/>
                  <a:pt x="3297835" y="1864574"/>
                </a:cubicBezTo>
                <a:cubicBezTo>
                  <a:pt x="3282952" y="1839841"/>
                  <a:pt x="3262180" y="1819142"/>
                  <a:pt x="3237360" y="1804311"/>
                </a:cubicBezTo>
                <a:lnTo>
                  <a:pt x="266845" y="25118"/>
                </a:lnTo>
                <a:cubicBezTo>
                  <a:pt x="183494" y="-24822"/>
                  <a:pt x="75297" y="2025"/>
                  <a:pt x="25180" y="85084"/>
                </a:cubicBezTo>
                <a:cubicBezTo>
                  <a:pt x="8722" y="112361"/>
                  <a:pt x="18" y="143586"/>
                  <a:pt x="0" y="175414"/>
                </a:cubicBezTo>
                <a:close/>
              </a:path>
            </a:pathLst>
          </a:custGeom>
          <a:solidFill>
            <a:schemeClr val="accent2"/>
          </a:solidFill>
          <a:ln w="41434" cap="flat">
            <a:noFill/>
            <a:prstDash val="solid"/>
            <a:miter/>
          </a:ln>
          <a:effectLst>
            <a:outerShdw blurRad="127000" dist="25400" dir="5400000" algn="t" rotWithShape="0">
              <a:srgbClr val="004899">
                <a:alpha val="40000"/>
              </a:srgbClr>
            </a:outerShdw>
          </a:effectLst>
        </p:spPr>
        <p:txBody>
          <a:bodyPr lIns="18000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 panose="00000700000000000000" pitchFamily="2" charset="-52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137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00BA39A5-BB01-0B2A-78F4-13B5DE36E0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4034494"/>
              </p:ext>
            </p:extLst>
          </p:nvPr>
        </p:nvGraphicFramePr>
        <p:xfrm>
          <a:off x="270932" y="970844"/>
          <a:ext cx="11514668" cy="54639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4800">
                  <a:extLst>
                    <a:ext uri="{9D8B030D-6E8A-4147-A177-3AD203B41FA5}">
                      <a16:colId xmlns:a16="http://schemas.microsoft.com/office/drawing/2014/main" val="837202555"/>
                    </a:ext>
                  </a:extLst>
                </a:gridCol>
                <a:gridCol w="2462309">
                  <a:extLst>
                    <a:ext uri="{9D8B030D-6E8A-4147-A177-3AD203B41FA5}">
                      <a16:colId xmlns:a16="http://schemas.microsoft.com/office/drawing/2014/main" val="1856248763"/>
                    </a:ext>
                  </a:extLst>
                </a:gridCol>
                <a:gridCol w="1499849">
                  <a:extLst>
                    <a:ext uri="{9D8B030D-6E8A-4147-A177-3AD203B41FA5}">
                      <a16:colId xmlns:a16="http://schemas.microsoft.com/office/drawing/2014/main" val="1533409845"/>
                    </a:ext>
                  </a:extLst>
                </a:gridCol>
                <a:gridCol w="1892570">
                  <a:extLst>
                    <a:ext uri="{9D8B030D-6E8A-4147-A177-3AD203B41FA5}">
                      <a16:colId xmlns:a16="http://schemas.microsoft.com/office/drawing/2014/main" val="4070076660"/>
                    </a:ext>
                  </a:extLst>
                </a:gridCol>
                <a:gridCol w="1892570">
                  <a:extLst>
                    <a:ext uri="{9D8B030D-6E8A-4147-A177-3AD203B41FA5}">
                      <a16:colId xmlns:a16="http://schemas.microsoft.com/office/drawing/2014/main" val="3898608032"/>
                    </a:ext>
                  </a:extLst>
                </a:gridCol>
                <a:gridCol w="1892570">
                  <a:extLst>
                    <a:ext uri="{9D8B030D-6E8A-4147-A177-3AD203B41FA5}">
                      <a16:colId xmlns:a16="http://schemas.microsoft.com/office/drawing/2014/main" val="147090649"/>
                    </a:ext>
                  </a:extLst>
                </a:gridCol>
              </a:tblGrid>
              <a:tr h="63217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Решения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10 лет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5 лет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3 года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1 год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kern="0" dirty="0">
                          <a:solidFill>
                            <a:schemeClr val="bg1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Сегодня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9165508"/>
                  </a:ext>
                </a:extLst>
              </a:tr>
              <a:tr h="14057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</a:rPr>
                        <a:t>Популяризация рабочих профессий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Бесшовная маршрутизация молодежи, сокращение времени трудоустройства и закрытия рабочих вакансий</a:t>
                      </a: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Создать </a:t>
                      </a:r>
                      <a:r>
                        <a:rPr lang="ru-RU" sz="1100" b="1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Кадровый центр «Работа России» для молодежи (КЦМ)</a:t>
                      </a:r>
                      <a:br>
                        <a:rPr lang="ru-RU" sz="1100" b="1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</a:br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во всех субъектах РФ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Стимулирование работодателей</a:t>
                      </a:r>
                    </a:p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к «продаже» рабочих профессий молодежи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Создать сервис для работодателя по популяризации рабочих профессий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Анализ потребности в рабочих профессия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9648663"/>
                  </a:ext>
                </a:extLst>
              </a:tr>
              <a:tr h="8961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</a:rPr>
                        <a:t>Ухудшение ментального здоровья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Сокращение текучести кадров, сокращение оттока кадров из региона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kern="0" dirty="0">
                        <a:solidFill>
                          <a:prstClr val="black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Создание службы наставников и коучей в СЗН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10 субъектов РФ внедряют пилотную программу </a:t>
                      </a:r>
                      <a:r>
                        <a:rPr lang="ru-RU" sz="1000" i="1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(Псков и Липецк обязательно)</a:t>
                      </a:r>
                      <a:endParaRPr lang="ru-RU" sz="1100" i="1" kern="0" dirty="0">
                        <a:solidFill>
                          <a:prstClr val="black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Создание концепции службы коучей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5689697"/>
                  </a:ext>
                </a:extLst>
              </a:tr>
              <a:tr h="8961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</a:rPr>
                        <a:t>Высокий спрос на платформенную</a:t>
                      </a:r>
                      <a:r>
                        <a:rPr lang="en-US" sz="1100" b="1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</a:rPr>
                        <a:t>/</a:t>
                      </a:r>
                      <a:r>
                        <a:rPr lang="ru-RU" sz="1100" b="1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</a:rPr>
                        <a:t> гибкую занятость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Создание постоянно действующей единой модели региональной профориентации (в рамках МРГ)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kern="0" dirty="0">
                        <a:solidFill>
                          <a:prstClr val="black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Совместные региональные проекты по гибкой занятости, в т.ч. Единый банк вакансий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Создать МРГ во всех субъектах РФ, формирование единой ДК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Анализ контрагентов по работе с молодыми людьми (молодежная политика)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10064786"/>
                  </a:ext>
                </a:extLst>
              </a:tr>
              <a:tr h="8961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</a:rPr>
                        <a:t>Формирование позитивного информационного поля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Создание региональных информационных платформ и информирование 90% молодежи о сервисах СЗН 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kern="0" dirty="0">
                        <a:solidFill>
                          <a:prstClr val="black"/>
                        </a:solidFill>
                        <a:latin typeface="Montserrat" panose="00000500000000000000" pitchFamily="2" charset="-52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Создание региональной сети амбассадоров СЗН среди </a:t>
                      </a:r>
                      <a:r>
                        <a:rPr lang="ru-RU" sz="1100" kern="0" dirty="0" err="1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ЛОМов</a:t>
                      </a:r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 молодежи (школьник, студент, молодая семья, молодой специалист)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Разработка форматов интерактивных мероприятий (в т.ч. в информационном поле), обучение сотрудников пиар-служб СЗН молодежному контенту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Анализ </a:t>
                      </a:r>
                      <a:r>
                        <a:rPr lang="ru-RU" sz="1100" kern="0" dirty="0" err="1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ЛОМов</a:t>
                      </a:r>
                      <a:r>
                        <a:rPr lang="ru-RU" sz="1100" kern="0" dirty="0">
                          <a:solidFill>
                            <a:prstClr val="black"/>
                          </a:solidFill>
                          <a:latin typeface="Montserrat" panose="00000500000000000000" pitchFamily="2" charset="-52"/>
                          <a:ea typeface="+mn-ea"/>
                          <a:cs typeface="+mn-cs"/>
                        </a:rPr>
                        <a:t> и блогеров среди молодежи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79361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B54E857-966F-0C9D-6FAA-D00EF4693C8A}"/>
              </a:ext>
            </a:extLst>
          </p:cNvPr>
          <p:cNvSpPr txBox="1"/>
          <p:nvPr/>
        </p:nvSpPr>
        <p:spPr>
          <a:xfrm>
            <a:off x="370000" y="317804"/>
            <a:ext cx="90522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-1" normalizeH="0" baseline="0" noProof="0" dirty="0">
                <a:ln>
                  <a:noFill/>
                </a:ln>
                <a:solidFill>
                  <a:srgbClr val="004899"/>
                </a:solidFill>
                <a:effectLst/>
                <a:uLnTx/>
                <a:uFillTx/>
                <a:latin typeface="Montserrat SemiBold" panose="00000700000000000000" pitchFamily="2" charset="-52"/>
                <a:ea typeface="Calibri"/>
                <a:cs typeface="+mn-cs"/>
              </a:rPr>
              <a:t>Молодежь – драйвер экономического роста</a:t>
            </a:r>
            <a:endParaRPr kumimoji="0" lang="ru-RU" sz="1800" b="0" i="0" u="none" strike="noStrike" kern="1200" cap="none" spc="-1" normalizeH="0" baseline="0" noProof="0" dirty="0">
              <a:ln>
                <a:noFill/>
              </a:ln>
              <a:solidFill>
                <a:srgbClr val="69B3E7"/>
              </a:solidFill>
              <a:effectLst/>
              <a:uLnTx/>
              <a:uFillTx/>
              <a:latin typeface="Montserrat" panose="00000500000000000000" pitchFamily="2" charset="-52"/>
              <a:ea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2661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390</Words>
  <Application>Microsoft Office PowerPoint</Application>
  <PresentationFormat>Широкоэкранный</PresentationFormat>
  <Paragraphs>57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Montserrat</vt:lpstr>
      <vt:lpstr>Montserrat SemiBold</vt:lpstr>
      <vt:lpstr>Office Theme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Хлестова</dc:creator>
  <cp:lastModifiedBy>Ксения Хлестова</cp:lastModifiedBy>
  <cp:revision>5</cp:revision>
  <dcterms:created xsi:type="dcterms:W3CDTF">2025-09-09T17:12:20Z</dcterms:created>
  <dcterms:modified xsi:type="dcterms:W3CDTF">2025-09-15T21:27:55Z</dcterms:modified>
</cp:coreProperties>
</file>